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9" r:id="rId8"/>
    <p:sldId id="270" r:id="rId9"/>
    <p:sldId id="261" r:id="rId10"/>
    <p:sldId id="268" r:id="rId11"/>
    <p:sldId id="262" r:id="rId12"/>
    <p:sldId id="263" r:id="rId13"/>
    <p:sldId id="264" r:id="rId14"/>
    <p:sldId id="274" r:id="rId15"/>
    <p:sldId id="275" r:id="rId16"/>
    <p:sldId id="276" r:id="rId17"/>
    <p:sldId id="277" r:id="rId18"/>
    <p:sldId id="271" r:id="rId19"/>
    <p:sldId id="265" r:id="rId20"/>
    <p:sldId id="272" r:id="rId21"/>
    <p:sldId id="266" r:id="rId22"/>
    <p:sldId id="273" r:id="rId23"/>
    <p:sldId id="267" r:id="rId24"/>
    <p:sldId id="279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DySlzPSdhgnjO4c32QBo2w==" hashData="ZJ7rn3lwNV6ubrtDSXI+NYViBt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134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215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418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384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392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9108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7767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3155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831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874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3686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BBF89-41DD-43BE-9F58-97F03B1762B3}" type="datetimeFigureOut">
              <a:rPr lang="tr-TR" smtClean="0"/>
              <a:t>23.10.2013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C4602-2862-4FE5-B4C4-F9E3C918CA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913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ÖZEL OKUNUŞLU </a:t>
            </a:r>
          </a:p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ÜSLÜ SAYILAR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75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50892" y="188640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ÖRNEK-2) </a:t>
            </a:r>
            <a:r>
              <a:rPr lang="tr-TR" altLang="tr-TR" sz="2400" b="1" dirty="0" smtClean="0"/>
              <a:t>8  Doğal sayısının küpü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8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2</a:t>
            </a:r>
            <a:r>
              <a:rPr lang="tr-TR" altLang="tr-TR" sz="3200" b="1" baseline="30000" dirty="0" smtClean="0"/>
              <a:t>8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8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8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4097481" y="973470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5257" y="2420888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ÖRNEK-3) </a:t>
            </a:r>
            <a:r>
              <a:rPr lang="tr-TR" altLang="tr-TR" sz="2400" b="1" dirty="0" smtClean="0"/>
              <a:t>10  Doğal sayısının küpü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2</a:t>
            </a:r>
            <a:r>
              <a:rPr lang="tr-TR" altLang="tr-TR" sz="3200" b="1" baseline="30000" dirty="0" smtClean="0"/>
              <a:t>10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10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 smtClean="0"/>
              <a:t>2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/>
              <a:t>1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2454935" y="3205718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5257" y="4653136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ÖRNEK-4) </a:t>
            </a:r>
            <a:r>
              <a:rPr lang="tr-TR" altLang="tr-TR" sz="2400" b="1" dirty="0" smtClean="0"/>
              <a:t>12  Doğal sayısının küpü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12</a:t>
            </a:r>
            <a:r>
              <a:rPr lang="tr-TR" altLang="tr-TR" sz="3200" b="1" baseline="30000" dirty="0"/>
              <a:t>2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12</a:t>
            </a:r>
            <a:r>
              <a:rPr lang="tr-TR" altLang="tr-TR" sz="3200" b="1" baseline="30000" dirty="0" smtClean="0"/>
              <a:t>12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1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8" name="Dikdörtgen 7"/>
          <p:cNvSpPr/>
          <p:nvPr/>
        </p:nvSpPr>
        <p:spPr>
          <a:xfrm>
            <a:off x="5989599" y="5437966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962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77798" y="116632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ÖRNEK-5) </a:t>
            </a:r>
            <a:r>
              <a:rPr lang="tr-TR" altLang="tr-TR" sz="2400" b="1" dirty="0" smtClean="0"/>
              <a:t>12.12.12  Doğal sayısının üslü olarak yazılışı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12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12</a:t>
            </a:r>
            <a:r>
              <a:rPr lang="tr-TR" altLang="tr-TR" sz="3200" b="1" baseline="30000" dirty="0" smtClean="0"/>
              <a:t>12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2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6011303" y="897481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5257" y="2420888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ÖRNEK-6) </a:t>
            </a:r>
            <a:r>
              <a:rPr lang="tr-TR" altLang="tr-TR" sz="2400" b="1" dirty="0" smtClean="0"/>
              <a:t>10.10.10  Doğal sayısının üslü olarak yazılışı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2</a:t>
            </a:r>
            <a:r>
              <a:rPr lang="tr-TR" altLang="tr-TR" sz="3200" b="1" baseline="30000" dirty="0" smtClean="0"/>
              <a:t>10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10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 smtClean="0"/>
              <a:t>2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/>
              <a:t>1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2361456" y="3205718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55257" y="4653136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ÖRNEK-7) </a:t>
            </a:r>
            <a:r>
              <a:rPr lang="tr-TR" altLang="tr-TR" sz="2400" b="1" dirty="0" smtClean="0"/>
              <a:t>15.15.15</a:t>
            </a:r>
            <a:r>
              <a:rPr lang="tr-TR" altLang="tr-TR" sz="2400" b="1" dirty="0" smtClean="0"/>
              <a:t>  Doğal sayısının üslü olarak yazılışı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15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15</a:t>
            </a:r>
            <a:r>
              <a:rPr lang="tr-TR" altLang="tr-TR" sz="3200" b="1" baseline="30000" dirty="0" smtClean="0"/>
              <a:t>15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15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15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9" name="Dikdörtgen 8"/>
          <p:cNvSpPr/>
          <p:nvPr/>
        </p:nvSpPr>
        <p:spPr>
          <a:xfrm>
            <a:off x="4139095" y="5437966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50892" y="188640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ÖRNEK-8) </a:t>
            </a:r>
            <a:r>
              <a:rPr lang="tr-TR" altLang="tr-TR" sz="2400" b="1" dirty="0" smtClean="0"/>
              <a:t>9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 9.3=27 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  b) 9.9.9=729 		c) 9.9=81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d) 9.9.3=243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1979712" y="942693"/>
            <a:ext cx="2016224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0892" y="2348880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ÖRNEK-9)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a)10.10.3=300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     b)10.3=30	       c)10.10=100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d)10.10.10=1000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6399444" y="3118321"/>
            <a:ext cx="2550276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0892" y="4437112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ÖRNEK-10) </a:t>
            </a:r>
            <a:r>
              <a:rPr lang="tr-TR" altLang="tr-TR" sz="2400" b="1" dirty="0" smtClean="0"/>
              <a:t>20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a)20.20.3=1200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      b)20.3=60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    c)20.20.20=8000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   d)20.20=400 </a:t>
            </a:r>
            <a:endParaRPr lang="tr-TR" altLang="tr-TR" sz="2400" b="1" dirty="0" smtClean="0"/>
          </a:p>
        </p:txBody>
      </p:sp>
      <p:sp>
        <p:nvSpPr>
          <p:cNvPr id="8" name="Dikdörtgen 7"/>
          <p:cNvSpPr/>
          <p:nvPr/>
        </p:nvSpPr>
        <p:spPr>
          <a:xfrm>
            <a:off x="4211960" y="5206553"/>
            <a:ext cx="2550276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07504" y="1484784"/>
            <a:ext cx="8928992" cy="415498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En </a:t>
            </a:r>
            <a:r>
              <a:rPr lang="tr-TR" sz="2400" b="1" dirty="0">
                <a:solidFill>
                  <a:srgbClr val="FF0000"/>
                </a:solidFill>
              </a:rPr>
              <a:t>çok iki işlem içeren parantezli ifadelerin </a:t>
            </a:r>
            <a:r>
              <a:rPr lang="tr-TR" sz="2400" b="1" dirty="0" smtClean="0">
                <a:solidFill>
                  <a:srgbClr val="FF0000"/>
                </a:solidFill>
              </a:rPr>
              <a:t>sonucunu bulmak: 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Aritmetikte </a:t>
            </a:r>
            <a:r>
              <a:rPr lang="tr-TR" sz="2400" b="1" dirty="0"/>
              <a:t>işlemler belirli kurallara göre uygulanır.</a:t>
            </a:r>
          </a:p>
          <a:p>
            <a:r>
              <a:rPr lang="tr-TR" sz="2400" b="1" dirty="0" smtClean="0"/>
              <a:t> 	</a:t>
            </a:r>
            <a:r>
              <a:rPr lang="tr-TR" sz="2400" b="1" dirty="0" smtClean="0">
                <a:solidFill>
                  <a:srgbClr val="FF0000"/>
                </a:solidFill>
              </a:rPr>
              <a:t>1</a:t>
            </a:r>
            <a:r>
              <a:rPr lang="tr-TR" sz="2400" b="1" dirty="0">
                <a:solidFill>
                  <a:srgbClr val="FF0000"/>
                </a:solidFill>
              </a:rPr>
              <a:t>) </a:t>
            </a:r>
            <a:r>
              <a:rPr lang="tr-TR" sz="2400" b="1" dirty="0"/>
              <a:t>Kuvvet işlemi yapılır.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 	2-) </a:t>
            </a:r>
            <a:r>
              <a:rPr lang="tr-TR" sz="2400" b="1" dirty="0" smtClean="0"/>
              <a:t>Parantez içindeki işlemler yapılır.</a:t>
            </a:r>
            <a:r>
              <a:rPr lang="tr-TR" sz="2400" b="1" dirty="0"/>
              <a:t> Parantez içi içten dışa doğru yapılır. (Küçük parantez, köşeli </a:t>
            </a:r>
            <a:r>
              <a:rPr lang="tr-TR" sz="2400" b="1" dirty="0" smtClean="0"/>
              <a:t>parantez) </a:t>
            </a:r>
            <a:r>
              <a:rPr lang="tr-TR" sz="2400" b="1" dirty="0"/>
              <a:t>Parantez yoksa soldan sağa doğru aşağıdaki sıralamaya göre işlemler yapılır</a:t>
            </a:r>
            <a:r>
              <a:rPr lang="tr-TR" sz="2400" b="1" dirty="0" smtClean="0"/>
              <a:t>.[(…)]</a:t>
            </a:r>
            <a:endParaRPr lang="tr-TR" sz="2400" b="1" dirty="0"/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>
                <a:solidFill>
                  <a:srgbClr val="FF0000"/>
                </a:solidFill>
              </a:rPr>
              <a:t>3-) </a:t>
            </a:r>
            <a:r>
              <a:rPr lang="tr-TR" sz="2400" b="1" dirty="0" smtClean="0"/>
              <a:t>Çarpma veya bölme işlemi yapılır.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>
                <a:solidFill>
                  <a:srgbClr val="FF0000"/>
                </a:solidFill>
              </a:rPr>
              <a:t>4-) </a:t>
            </a:r>
            <a:r>
              <a:rPr lang="tr-TR" sz="2400" b="1" dirty="0" smtClean="0"/>
              <a:t>Toplama veya çıkarma işlemi yapılır.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	5-)</a:t>
            </a:r>
            <a:r>
              <a:rPr lang="tr-TR" sz="2400" b="1" dirty="0" smtClean="0"/>
              <a:t> </a:t>
            </a:r>
            <a:r>
              <a:rPr lang="tr-TR" sz="2400" b="1" dirty="0"/>
              <a:t>Eğer iki aynı öncelik yan yana ise çarpma-bölme veya toplama-çıkarma öncelik hakkı her zaman soldakinindir</a:t>
            </a:r>
            <a:r>
              <a:rPr lang="tr-TR" sz="2400" b="1" dirty="0" smtClean="0"/>
              <a:t>.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339626" y="188640"/>
            <a:ext cx="44647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PARANTEZLİ İŞLEMLER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856984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3200" b="1" dirty="0" smtClean="0"/>
              <a:t>1)  </a:t>
            </a:r>
            <a:r>
              <a:rPr lang="fi-FI" sz="3200" b="1" dirty="0" smtClean="0"/>
              <a:t>35 </a:t>
            </a:r>
            <a:r>
              <a:rPr lang="fi-FI" sz="3200" b="1" dirty="0"/>
              <a:t>- [ ( 32 + 8 ) : 4 ] işleminin sonucu kaçtır?</a:t>
            </a:r>
          </a:p>
          <a:p>
            <a:endParaRPr lang="tr-TR" sz="3200" b="1" dirty="0"/>
          </a:p>
          <a:p>
            <a:r>
              <a:rPr lang="pt-BR" sz="3200" b="1" dirty="0"/>
              <a:t>	A) 10		B) 15		C) 20		D) 25</a:t>
            </a:r>
            <a:endParaRPr lang="en-US" sz="3200" b="1" dirty="0"/>
          </a:p>
        </p:txBody>
      </p:sp>
      <p:sp>
        <p:nvSpPr>
          <p:cNvPr id="5" name="Dikdörtgen 4"/>
          <p:cNvSpPr/>
          <p:nvPr/>
        </p:nvSpPr>
        <p:spPr>
          <a:xfrm>
            <a:off x="179512" y="2708920"/>
            <a:ext cx="88569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ÇÖZÜM:</a:t>
            </a:r>
          </a:p>
          <a:p>
            <a:r>
              <a:rPr lang="tr-TR" sz="2400" b="1" dirty="0" smtClean="0"/>
              <a:t>Köşeli parantez içten dışa yapılır. Önce küçük parantezin içi toplanır.</a:t>
            </a:r>
          </a:p>
          <a:p>
            <a:r>
              <a:rPr lang="tr-TR" sz="2400" b="1" dirty="0" smtClean="0"/>
              <a:t>[ 40 : 4 ] </a:t>
            </a:r>
          </a:p>
          <a:p>
            <a:r>
              <a:rPr lang="tr-TR" sz="2400" b="1" dirty="0" smtClean="0"/>
              <a:t>Köşeli parantezin içi bölünür.</a:t>
            </a:r>
          </a:p>
          <a:p>
            <a:r>
              <a:rPr lang="tr-TR" sz="2400" b="1" dirty="0" smtClean="0"/>
              <a:t>35-10</a:t>
            </a:r>
          </a:p>
          <a:p>
            <a:r>
              <a:rPr lang="tr-TR" sz="2400" b="1" dirty="0" smtClean="0"/>
              <a:t>Çıkarma işlemi yapılır.</a:t>
            </a:r>
          </a:p>
          <a:p>
            <a:r>
              <a:rPr lang="tr-TR" sz="2400" b="1" dirty="0" smtClean="0"/>
              <a:t>25</a:t>
            </a:r>
          </a:p>
          <a:p>
            <a:r>
              <a:rPr lang="fi-FI" sz="2400" b="1" dirty="0" smtClean="0"/>
              <a:t>35 </a:t>
            </a:r>
            <a:r>
              <a:rPr lang="fi-FI" sz="2400" b="1" dirty="0"/>
              <a:t>- [ ( 32 + 8 ) : 4 </a:t>
            </a:r>
            <a:r>
              <a:rPr lang="fi-FI" sz="2400" b="1" dirty="0" smtClean="0"/>
              <a:t>]</a:t>
            </a:r>
            <a:r>
              <a:rPr lang="tr-TR" sz="2400" b="1" dirty="0" smtClean="0"/>
              <a:t>=35-[40 : 4]=35-10=25</a:t>
            </a:r>
          </a:p>
          <a:p>
            <a:r>
              <a:rPr lang="tr-TR" sz="2400" b="1" dirty="0" smtClean="0"/>
              <a:t>Cevap D </a:t>
            </a:r>
            <a:endParaRPr lang="en-US" sz="24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453336"/>
            <a:ext cx="364648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6156176" y="973470"/>
            <a:ext cx="1944216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706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/>
              <a:t>2)   20</a:t>
            </a:r>
            <a:r>
              <a:rPr lang="fi-FI" sz="2800" b="1" dirty="0" smtClean="0"/>
              <a:t> </a:t>
            </a:r>
            <a:r>
              <a:rPr lang="tr-TR" sz="2800" b="1" dirty="0" smtClean="0"/>
              <a:t>+</a:t>
            </a:r>
            <a:r>
              <a:rPr lang="fi-FI" sz="2800" b="1" dirty="0" smtClean="0"/>
              <a:t> </a:t>
            </a:r>
            <a:r>
              <a:rPr lang="fi-FI" sz="2800" b="1" dirty="0"/>
              <a:t>[ ( 32 + 8 ) : </a:t>
            </a:r>
            <a:r>
              <a:rPr lang="tr-TR" sz="2800" b="1" dirty="0" smtClean="0"/>
              <a:t>( </a:t>
            </a:r>
            <a:r>
              <a:rPr lang="fi-FI" sz="2800" b="1" dirty="0" smtClean="0"/>
              <a:t>4</a:t>
            </a:r>
            <a:r>
              <a:rPr lang="tr-TR" sz="2800" b="1" dirty="0" smtClean="0"/>
              <a:t> + 6 )</a:t>
            </a:r>
            <a:r>
              <a:rPr lang="fi-FI" sz="2800" b="1" dirty="0" smtClean="0"/>
              <a:t> </a:t>
            </a:r>
            <a:r>
              <a:rPr lang="fi-FI" sz="2800" b="1" dirty="0"/>
              <a:t>] işleminin sonucu kaçtır?</a:t>
            </a:r>
          </a:p>
          <a:p>
            <a:endParaRPr lang="tr-TR" sz="2800" b="1" dirty="0"/>
          </a:p>
          <a:p>
            <a:r>
              <a:rPr lang="pt-BR" sz="2800" b="1" dirty="0"/>
              <a:t>	A) </a:t>
            </a:r>
            <a:r>
              <a:rPr lang="tr-TR" sz="2800" b="1" dirty="0" smtClean="0"/>
              <a:t>18</a:t>
            </a:r>
            <a:r>
              <a:rPr lang="pt-BR" sz="2800" b="1" dirty="0"/>
              <a:t>		B) </a:t>
            </a:r>
            <a:r>
              <a:rPr lang="tr-TR" sz="2800" b="1" dirty="0" smtClean="0"/>
              <a:t>32</a:t>
            </a:r>
            <a:r>
              <a:rPr lang="pt-BR" sz="2800" b="1" dirty="0"/>
              <a:t>		C) </a:t>
            </a:r>
            <a:r>
              <a:rPr lang="pt-BR" sz="2800" b="1" dirty="0" smtClean="0"/>
              <a:t>2</a:t>
            </a:r>
            <a:r>
              <a:rPr lang="tr-TR" sz="2800" b="1" dirty="0" smtClean="0"/>
              <a:t>4</a:t>
            </a:r>
            <a:r>
              <a:rPr lang="pt-BR" sz="2800" b="1" dirty="0"/>
              <a:t>		D) </a:t>
            </a:r>
            <a:r>
              <a:rPr lang="pt-BR" sz="2800" b="1" dirty="0" smtClean="0"/>
              <a:t>2</a:t>
            </a:r>
            <a:r>
              <a:rPr lang="tr-TR" sz="2800" b="1" dirty="0" smtClean="0"/>
              <a:t>6</a:t>
            </a:r>
            <a:endParaRPr lang="en-US" sz="2800" b="1" dirty="0"/>
          </a:p>
        </p:txBody>
      </p:sp>
      <p:sp>
        <p:nvSpPr>
          <p:cNvPr id="3" name="Dikdörtgen 2"/>
          <p:cNvSpPr/>
          <p:nvPr/>
        </p:nvSpPr>
        <p:spPr>
          <a:xfrm>
            <a:off x="179512" y="2492896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ÇÖZÜM:</a:t>
            </a:r>
          </a:p>
          <a:p>
            <a:r>
              <a:rPr lang="tr-TR" sz="2400" b="1" dirty="0" smtClean="0"/>
              <a:t>Köşeli parantez içten dışa yapılır. Önce küçük parantezlerin  içi toplanır.</a:t>
            </a:r>
          </a:p>
          <a:p>
            <a:r>
              <a:rPr lang="tr-TR" sz="2400" b="1" dirty="0" smtClean="0"/>
              <a:t>[ 40 : 10 ] </a:t>
            </a:r>
          </a:p>
          <a:p>
            <a:r>
              <a:rPr lang="tr-TR" sz="2400" b="1" dirty="0" smtClean="0"/>
              <a:t>Köşeli parantezin içi bölünür.</a:t>
            </a:r>
          </a:p>
          <a:p>
            <a:r>
              <a:rPr lang="tr-TR" sz="2400" b="1" dirty="0" smtClean="0"/>
              <a:t>20 + 4</a:t>
            </a:r>
          </a:p>
          <a:p>
            <a:r>
              <a:rPr lang="tr-TR" sz="2400" b="1" dirty="0" smtClean="0"/>
              <a:t>Çıkarma işlemi yapılır.</a:t>
            </a:r>
          </a:p>
          <a:p>
            <a:r>
              <a:rPr lang="tr-TR" sz="2400" b="1" dirty="0" smtClean="0"/>
              <a:t>24</a:t>
            </a:r>
          </a:p>
          <a:p>
            <a:r>
              <a:rPr lang="tr-TR" sz="2400" b="1" dirty="0" smtClean="0"/>
              <a:t>20</a:t>
            </a:r>
            <a:r>
              <a:rPr lang="fi-FI" sz="2400" b="1" dirty="0" smtClean="0"/>
              <a:t> </a:t>
            </a:r>
            <a:r>
              <a:rPr lang="tr-TR" sz="2400" b="1" dirty="0" smtClean="0"/>
              <a:t>+</a:t>
            </a:r>
            <a:r>
              <a:rPr lang="fi-FI" sz="2400" b="1" dirty="0" smtClean="0"/>
              <a:t> </a:t>
            </a:r>
            <a:r>
              <a:rPr lang="fi-FI" sz="2400" b="1" dirty="0"/>
              <a:t>[ ( 32 + 8 ) : </a:t>
            </a:r>
            <a:r>
              <a:rPr lang="tr-TR" sz="2400" b="1" dirty="0" smtClean="0"/>
              <a:t>( </a:t>
            </a:r>
            <a:r>
              <a:rPr lang="fi-FI" sz="2400" b="1" dirty="0" smtClean="0"/>
              <a:t>4</a:t>
            </a:r>
            <a:r>
              <a:rPr lang="tr-TR" sz="2400" b="1" dirty="0" smtClean="0"/>
              <a:t> + 6 )</a:t>
            </a:r>
            <a:r>
              <a:rPr lang="fi-FI" sz="2400" b="1" dirty="0" smtClean="0"/>
              <a:t> ]</a:t>
            </a:r>
            <a:r>
              <a:rPr lang="tr-TR" sz="2400" b="1" dirty="0" smtClean="0"/>
              <a:t>=20-[40 : 10]=20 + 4=24</a:t>
            </a:r>
          </a:p>
          <a:p>
            <a:r>
              <a:rPr lang="tr-TR" sz="2400" b="1" dirty="0" smtClean="0"/>
              <a:t>Cevap C </a:t>
            </a:r>
            <a:endParaRPr lang="en-US" sz="2400" b="1" dirty="0"/>
          </a:p>
        </p:txBody>
      </p:sp>
      <p:sp>
        <p:nvSpPr>
          <p:cNvPr id="4" name="Dikdörtgen 3"/>
          <p:cNvSpPr/>
          <p:nvPr/>
        </p:nvSpPr>
        <p:spPr>
          <a:xfrm>
            <a:off x="4355976" y="788805"/>
            <a:ext cx="1728192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81108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856984" cy="181588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/>
              <a:t>3)   [(40 : 5)</a:t>
            </a:r>
            <a:r>
              <a:rPr lang="fi-FI" sz="2800" b="1" dirty="0" smtClean="0"/>
              <a:t> </a:t>
            </a:r>
            <a:r>
              <a:rPr lang="tr-TR" sz="2800" b="1" dirty="0" smtClean="0"/>
              <a:t>+</a:t>
            </a:r>
            <a:r>
              <a:rPr lang="fi-FI" sz="2800" b="1" dirty="0" smtClean="0"/>
              <a:t> ( </a:t>
            </a:r>
            <a:r>
              <a:rPr lang="fi-FI" sz="2800" b="1" dirty="0"/>
              <a:t>32 + 8 ) </a:t>
            </a:r>
            <a:r>
              <a:rPr lang="tr-TR" sz="2800" b="1" dirty="0" smtClean="0"/>
              <a:t>] </a:t>
            </a:r>
            <a:r>
              <a:rPr lang="fi-FI" sz="2800" b="1" dirty="0" smtClean="0"/>
              <a:t>: </a:t>
            </a:r>
            <a:r>
              <a:rPr lang="tr-TR" sz="2800" b="1" dirty="0" smtClean="0"/>
              <a:t>( 20 - 12)</a:t>
            </a:r>
            <a:r>
              <a:rPr lang="fi-FI" sz="2800" b="1" dirty="0" smtClean="0"/>
              <a:t>  </a:t>
            </a:r>
            <a:r>
              <a:rPr lang="fi-FI" sz="2800" b="1" dirty="0"/>
              <a:t>işleminin sonucu kaçtır?</a:t>
            </a:r>
          </a:p>
          <a:p>
            <a:endParaRPr lang="tr-TR" sz="2800" b="1" dirty="0"/>
          </a:p>
          <a:p>
            <a:r>
              <a:rPr lang="pt-BR" sz="2800" b="1" dirty="0"/>
              <a:t>	A) </a:t>
            </a:r>
            <a:r>
              <a:rPr lang="tr-TR" sz="2800" b="1" dirty="0" smtClean="0"/>
              <a:t>6</a:t>
            </a:r>
            <a:r>
              <a:rPr lang="pt-BR" sz="2800" b="1" dirty="0"/>
              <a:t>		B) </a:t>
            </a:r>
            <a:r>
              <a:rPr lang="tr-TR" sz="2800" b="1" dirty="0" smtClean="0"/>
              <a:t>12</a:t>
            </a:r>
            <a:r>
              <a:rPr lang="pt-BR" sz="2800" b="1" dirty="0"/>
              <a:t>		C) </a:t>
            </a:r>
            <a:r>
              <a:rPr lang="tr-TR" sz="2800" b="1" dirty="0" smtClean="0"/>
              <a:t>4</a:t>
            </a:r>
            <a:r>
              <a:rPr lang="pt-BR" sz="2800" b="1" dirty="0"/>
              <a:t>		D) </a:t>
            </a:r>
            <a:r>
              <a:rPr lang="pt-BR" sz="2800" b="1" dirty="0" smtClean="0"/>
              <a:t>2</a:t>
            </a:r>
            <a:r>
              <a:rPr lang="tr-TR" sz="2800" b="1" dirty="0" smtClean="0"/>
              <a:t>4</a:t>
            </a:r>
            <a:endParaRPr lang="en-US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179512" y="2492896"/>
            <a:ext cx="885698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ÇÖZÜM:</a:t>
            </a:r>
          </a:p>
          <a:p>
            <a:r>
              <a:rPr lang="tr-TR" sz="2400" b="1" dirty="0" smtClean="0"/>
              <a:t>Köşeli parantez içten dışa yapılır. Önce küçük parantezlerin  içi yapılır.</a:t>
            </a:r>
          </a:p>
          <a:p>
            <a:r>
              <a:rPr lang="tr-TR" sz="2400" b="1" dirty="0" smtClean="0"/>
              <a:t>[ 8 + 40 ] : 8</a:t>
            </a:r>
          </a:p>
          <a:p>
            <a:r>
              <a:rPr lang="tr-TR" sz="2400" b="1" dirty="0" smtClean="0"/>
              <a:t>Köşeli parantezin içi toplanır.</a:t>
            </a:r>
          </a:p>
          <a:p>
            <a:r>
              <a:rPr lang="tr-TR" sz="2400" b="1" dirty="0" smtClean="0"/>
              <a:t>48 : 8</a:t>
            </a:r>
          </a:p>
          <a:p>
            <a:r>
              <a:rPr lang="tr-TR" sz="2400" b="1" dirty="0" smtClean="0"/>
              <a:t>Bölme işlemi yapılır.</a:t>
            </a:r>
          </a:p>
          <a:p>
            <a:r>
              <a:rPr lang="tr-TR" sz="2400" b="1" dirty="0" smtClean="0"/>
              <a:t>6</a:t>
            </a:r>
          </a:p>
          <a:p>
            <a:r>
              <a:rPr lang="tr-TR" sz="2400" b="1" dirty="0"/>
              <a:t>[(40 : 5)</a:t>
            </a:r>
            <a:r>
              <a:rPr lang="fi-FI" sz="2400" b="1" dirty="0"/>
              <a:t> </a:t>
            </a:r>
            <a:r>
              <a:rPr lang="tr-TR" sz="2400" b="1" dirty="0"/>
              <a:t>+</a:t>
            </a:r>
            <a:r>
              <a:rPr lang="fi-FI" sz="2400" b="1" dirty="0"/>
              <a:t> ( 32 + 8 ) </a:t>
            </a:r>
            <a:r>
              <a:rPr lang="tr-TR" sz="2400" b="1" dirty="0"/>
              <a:t>] </a:t>
            </a:r>
            <a:r>
              <a:rPr lang="fi-FI" sz="2400" b="1" dirty="0"/>
              <a:t>: </a:t>
            </a:r>
            <a:r>
              <a:rPr lang="tr-TR" sz="2400" b="1" dirty="0"/>
              <a:t>( 20 - 12</a:t>
            </a:r>
            <a:r>
              <a:rPr lang="tr-TR" sz="2400" b="1" dirty="0" smtClean="0"/>
              <a:t>)=[8 + 40 ] : 8=48 : 8= 6</a:t>
            </a:r>
          </a:p>
          <a:p>
            <a:r>
              <a:rPr lang="tr-TR" sz="2400" b="1" dirty="0" smtClean="0"/>
              <a:t>Cevap A</a:t>
            </a:r>
            <a:endParaRPr lang="en-US" sz="24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611560" y="1219692"/>
            <a:ext cx="1728192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054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179512" y="188640"/>
            <a:ext cx="8856984" cy="138499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/>
              <a:t>4)   [(75 - 5)</a:t>
            </a:r>
            <a:r>
              <a:rPr lang="fi-FI" sz="2800" b="1" dirty="0" smtClean="0"/>
              <a:t> </a:t>
            </a:r>
            <a:r>
              <a:rPr lang="tr-TR" sz="2800" b="1" dirty="0" smtClean="0"/>
              <a:t>:</a:t>
            </a:r>
            <a:r>
              <a:rPr lang="fi-FI" sz="2800" b="1" dirty="0" smtClean="0"/>
              <a:t> ( </a:t>
            </a:r>
            <a:r>
              <a:rPr lang="fi-FI" sz="2800" b="1" dirty="0"/>
              <a:t>32 </a:t>
            </a:r>
            <a:r>
              <a:rPr lang="tr-TR" sz="2800" b="1" dirty="0" smtClean="0"/>
              <a:t>-</a:t>
            </a:r>
            <a:r>
              <a:rPr lang="fi-FI" sz="2800" b="1" dirty="0" smtClean="0"/>
              <a:t> </a:t>
            </a:r>
            <a:r>
              <a:rPr lang="tr-TR" sz="2800" b="1" dirty="0" smtClean="0"/>
              <a:t>27</a:t>
            </a:r>
            <a:r>
              <a:rPr lang="fi-FI" sz="2800" b="1" dirty="0" smtClean="0"/>
              <a:t> </a:t>
            </a:r>
            <a:r>
              <a:rPr lang="fi-FI" sz="2800" b="1" dirty="0"/>
              <a:t>) </a:t>
            </a:r>
            <a:r>
              <a:rPr lang="tr-TR" sz="2800" b="1" dirty="0" smtClean="0"/>
              <a:t>] </a:t>
            </a:r>
            <a:r>
              <a:rPr lang="fi-FI" sz="2800" b="1" dirty="0" smtClean="0"/>
              <a:t>: </a:t>
            </a:r>
            <a:r>
              <a:rPr lang="tr-TR" sz="2800" b="1" dirty="0" smtClean="0"/>
              <a:t>2 </a:t>
            </a:r>
            <a:r>
              <a:rPr lang="tr-TR" sz="2800" b="1" dirty="0"/>
              <a:t>+</a:t>
            </a:r>
            <a:r>
              <a:rPr lang="tr-TR" sz="2800" b="1" dirty="0" smtClean="0"/>
              <a:t> 12</a:t>
            </a:r>
            <a:r>
              <a:rPr lang="fi-FI" sz="2800" b="1" dirty="0" smtClean="0"/>
              <a:t>  </a:t>
            </a:r>
            <a:r>
              <a:rPr lang="fi-FI" sz="2800" b="1" dirty="0"/>
              <a:t>işleminin sonucu kaçtır?</a:t>
            </a:r>
          </a:p>
          <a:p>
            <a:endParaRPr lang="tr-TR" sz="2800" b="1" dirty="0"/>
          </a:p>
          <a:p>
            <a:r>
              <a:rPr lang="pt-BR" sz="2800" b="1" dirty="0"/>
              <a:t>	A) </a:t>
            </a:r>
            <a:r>
              <a:rPr lang="tr-TR" sz="2800" b="1" dirty="0" smtClean="0"/>
              <a:t>15</a:t>
            </a:r>
            <a:r>
              <a:rPr lang="pt-BR" sz="2800" b="1" dirty="0"/>
              <a:t>		B) </a:t>
            </a:r>
            <a:r>
              <a:rPr lang="tr-TR" sz="2800" b="1" dirty="0" smtClean="0"/>
              <a:t>19</a:t>
            </a:r>
            <a:r>
              <a:rPr lang="pt-BR" sz="2800" b="1" dirty="0"/>
              <a:t>		C) </a:t>
            </a:r>
            <a:r>
              <a:rPr lang="tr-TR" sz="2800" b="1" dirty="0" smtClean="0"/>
              <a:t>14</a:t>
            </a:r>
            <a:r>
              <a:rPr lang="pt-BR" sz="2800" b="1" dirty="0"/>
              <a:t>		D) </a:t>
            </a:r>
            <a:r>
              <a:rPr lang="tr-TR" sz="2800" b="1" dirty="0" smtClean="0"/>
              <a:t>16</a:t>
            </a:r>
            <a:endParaRPr lang="en-US" sz="2800" b="1" dirty="0"/>
          </a:p>
        </p:txBody>
      </p:sp>
      <p:sp>
        <p:nvSpPr>
          <p:cNvPr id="6" name="Dikdörtgen 5"/>
          <p:cNvSpPr/>
          <p:nvPr/>
        </p:nvSpPr>
        <p:spPr>
          <a:xfrm>
            <a:off x="179512" y="1933575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ÇÖZÜM:</a:t>
            </a:r>
          </a:p>
          <a:p>
            <a:r>
              <a:rPr lang="tr-TR" sz="2400" b="1" dirty="0" smtClean="0"/>
              <a:t>Köşeli parantez içten dışa yapılır. Önce küçük parantezlerin  içi yapılır.</a:t>
            </a:r>
          </a:p>
          <a:p>
            <a:r>
              <a:rPr lang="tr-TR" sz="2400" b="1" dirty="0" smtClean="0"/>
              <a:t>[ 70 : 5 ] : 2 + 12</a:t>
            </a:r>
          </a:p>
          <a:p>
            <a:r>
              <a:rPr lang="tr-TR" sz="2400" b="1" dirty="0" smtClean="0"/>
              <a:t>Köşeli parantezin içi bölünür.</a:t>
            </a:r>
          </a:p>
          <a:p>
            <a:r>
              <a:rPr lang="tr-TR" sz="2400" b="1" dirty="0" smtClean="0"/>
              <a:t>14 : 2 + 12</a:t>
            </a:r>
          </a:p>
          <a:p>
            <a:r>
              <a:rPr lang="tr-TR" sz="2400" b="1" dirty="0" smtClean="0"/>
              <a:t>Bölme işlemi yapılır.</a:t>
            </a:r>
          </a:p>
          <a:p>
            <a:r>
              <a:rPr lang="tr-TR" sz="2400" b="1" dirty="0" smtClean="0"/>
              <a:t>7 + 12</a:t>
            </a:r>
          </a:p>
          <a:p>
            <a:r>
              <a:rPr lang="tr-TR" sz="2400" b="1" dirty="0" smtClean="0"/>
              <a:t>Toplama işlemi yapılır.</a:t>
            </a:r>
          </a:p>
          <a:p>
            <a:r>
              <a:rPr lang="tr-TR" sz="2400" b="1" dirty="0" smtClean="0"/>
              <a:t>19</a:t>
            </a:r>
          </a:p>
          <a:p>
            <a:r>
              <a:rPr lang="tr-TR" sz="2400" b="1" dirty="0"/>
              <a:t>[(75 - 5)</a:t>
            </a:r>
            <a:r>
              <a:rPr lang="fi-FI" sz="2400" b="1" dirty="0"/>
              <a:t> </a:t>
            </a:r>
            <a:r>
              <a:rPr lang="tr-TR" sz="2400" b="1" dirty="0"/>
              <a:t>:</a:t>
            </a:r>
            <a:r>
              <a:rPr lang="fi-FI" sz="2400" b="1" dirty="0"/>
              <a:t> ( 32 </a:t>
            </a:r>
            <a:r>
              <a:rPr lang="tr-TR" sz="2400" b="1" dirty="0"/>
              <a:t>-</a:t>
            </a:r>
            <a:r>
              <a:rPr lang="fi-FI" sz="2400" b="1" dirty="0"/>
              <a:t> </a:t>
            </a:r>
            <a:r>
              <a:rPr lang="tr-TR" sz="2400" b="1" dirty="0"/>
              <a:t>27</a:t>
            </a:r>
            <a:r>
              <a:rPr lang="fi-FI" sz="2400" b="1" dirty="0"/>
              <a:t> ) </a:t>
            </a:r>
            <a:r>
              <a:rPr lang="tr-TR" sz="2400" b="1" dirty="0"/>
              <a:t>] </a:t>
            </a:r>
            <a:r>
              <a:rPr lang="fi-FI" sz="2400" b="1" dirty="0"/>
              <a:t>: </a:t>
            </a:r>
            <a:r>
              <a:rPr lang="tr-TR" sz="2400" b="1" dirty="0"/>
              <a:t>2 + 12</a:t>
            </a:r>
            <a:r>
              <a:rPr lang="fi-FI" sz="2400" b="1" dirty="0"/>
              <a:t> </a:t>
            </a:r>
            <a:r>
              <a:rPr lang="tr-TR" sz="2400" b="1" dirty="0" smtClean="0"/>
              <a:t>=[70 : 5] : 2+12=14:2+12=7+12=19</a:t>
            </a:r>
          </a:p>
          <a:p>
            <a:r>
              <a:rPr lang="tr-TR" sz="2400" b="1" dirty="0" smtClean="0"/>
              <a:t>Cevap D</a:t>
            </a:r>
            <a:endParaRPr lang="en-US" sz="2400" b="1" dirty="0"/>
          </a:p>
        </p:txBody>
      </p:sp>
      <p:sp>
        <p:nvSpPr>
          <p:cNvPr id="7" name="Dikdörtgen 6"/>
          <p:cNvSpPr/>
          <p:nvPr/>
        </p:nvSpPr>
        <p:spPr>
          <a:xfrm>
            <a:off x="6156176" y="782431"/>
            <a:ext cx="1728192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808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ru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228044" cy="199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492896"/>
            <a:ext cx="8193711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179511" y="1484784"/>
            <a:ext cx="1440161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026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" name="Picture 2" descr="soru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768752" cy="167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7992888" cy="405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87624" y="1096957"/>
            <a:ext cx="1440161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11560" y="2420888"/>
            <a:ext cx="7776864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ÖZEL OKUNUŞLU ÜSLÜ SAYILAR</a:t>
            </a:r>
          </a:p>
          <a:p>
            <a:pPr algn="ctr"/>
            <a:r>
              <a:rPr lang="tr-TR" sz="4400" b="1" dirty="0" smtClean="0"/>
              <a:t>MATEMATİK 5</a:t>
            </a:r>
            <a:endParaRPr lang="tr-TR" sz="4400" b="1" dirty="0"/>
          </a:p>
        </p:txBody>
      </p:sp>
    </p:spTree>
    <p:extLst>
      <p:ext uri="{BB962C8B-B14F-4D97-AF65-F5344CB8AC3E}">
        <p14:creationId xmlns:p14="http://schemas.microsoft.com/office/powerpoint/2010/main" val="211987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560840" cy="403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95537"/>
            <a:ext cx="8796054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39552" y="1988840"/>
            <a:ext cx="5544616" cy="108012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69756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04421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97" y="2825402"/>
            <a:ext cx="8539130" cy="362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699792" y="1556792"/>
            <a:ext cx="1584177" cy="108012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6712"/>
            <a:ext cx="8335244" cy="191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6" y="2708920"/>
            <a:ext cx="859013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2483768" y="1243578"/>
            <a:ext cx="1728192" cy="117731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904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5760640" cy="197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43891"/>
            <a:ext cx="6525854" cy="370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004047" y="1412776"/>
            <a:ext cx="1584177" cy="108012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hazırlayan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90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2708920"/>
            <a:ext cx="8424936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1.Sayılar </a:t>
            </a:r>
            <a:r>
              <a:rPr lang="tr-TR" sz="2000" b="1" dirty="0"/>
              <a:t>ve </a:t>
            </a:r>
            <a:r>
              <a:rPr lang="tr-TR" sz="2000" b="1" dirty="0" smtClean="0"/>
              <a:t>İşlemler</a:t>
            </a:r>
          </a:p>
          <a:p>
            <a:r>
              <a:rPr lang="tr-TR" sz="2000" b="1" dirty="0" smtClean="0"/>
              <a:t>1.2 </a:t>
            </a:r>
            <a:r>
              <a:rPr lang="tr-TR" sz="2000" b="1" dirty="0"/>
              <a:t>Doğal Sayılarla İşlemler </a:t>
            </a:r>
            <a:endParaRPr lang="tr-TR" sz="2000" b="1" dirty="0" smtClean="0"/>
          </a:p>
          <a:p>
            <a:r>
              <a:rPr lang="tr-TR" sz="2000" b="1" dirty="0"/>
              <a:t>1.2.11. Bir doğal sayının karesi ve küpünü üslü olarak gösterir; değerini </a:t>
            </a:r>
            <a:r>
              <a:rPr lang="tr-TR" sz="2000" b="1" dirty="0" smtClean="0"/>
              <a:t>bulur.</a:t>
            </a:r>
          </a:p>
          <a:p>
            <a:r>
              <a:rPr lang="tr-TR" sz="2000" b="1" dirty="0"/>
              <a:t>1.2.12. En çok iki işlem içeren parantezli ifadelerin sonucunu bulur.</a:t>
            </a:r>
            <a:endParaRPr lang="tr-TR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5156" y="188640"/>
            <a:ext cx="8779331" cy="92333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b="1" dirty="0" smtClean="0">
                <a:solidFill>
                  <a:srgbClr val="FF0000"/>
                </a:solidFill>
              </a:rPr>
              <a:t>KUVVET </a:t>
            </a:r>
            <a:r>
              <a:rPr lang="tr-TR" altLang="tr-TR" b="1" dirty="0">
                <a:solidFill>
                  <a:srgbClr val="FF0000"/>
                </a:solidFill>
              </a:rPr>
              <a:t>(ÜS) :</a:t>
            </a:r>
            <a:r>
              <a:rPr lang="tr-TR" altLang="tr-TR" b="1" dirty="0"/>
              <a:t> </a:t>
            </a:r>
            <a:endParaRPr lang="tr-TR" altLang="tr-TR" b="1" dirty="0" smtClean="0"/>
          </a:p>
          <a:p>
            <a:pPr eaLnBrk="1" hangingPunct="1"/>
            <a:r>
              <a:rPr lang="tr-TR" altLang="tr-TR" b="1" dirty="0"/>
              <a:t>	</a:t>
            </a:r>
            <a:r>
              <a:rPr lang="tr-TR" altLang="tr-TR" b="1" dirty="0" smtClean="0"/>
              <a:t>Bir </a:t>
            </a:r>
            <a:r>
              <a:rPr lang="tr-TR" altLang="tr-TR" b="1" dirty="0"/>
              <a:t>sayının kendisi ile Kaç defa çarpılacağını gösteren sayıya o sayının Kuvveti yani üssü denir.Üs çarpan sayısı kadardır.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373594"/>
            <a:ext cx="189602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83568" y="1822310"/>
            <a:ext cx="2057400" cy="381000"/>
          </a:xfrm>
          <a:prstGeom prst="wedgeRectCallout">
            <a:avLst>
              <a:gd name="adj1" fmla="val 28143"/>
              <a:gd name="adj2" fmla="val 11055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sz="2000" b="1"/>
              <a:t>Kuvvet (Üs)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683568" y="3549360"/>
            <a:ext cx="2057400" cy="381000"/>
          </a:xfrm>
          <a:prstGeom prst="wedgeRectCallout">
            <a:avLst>
              <a:gd name="adj1" fmla="val 22111"/>
              <a:gd name="adj2" fmla="val -11774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sz="2000" b="1" dirty="0"/>
              <a:t>Taban (Çarpan)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491880" y="3486890"/>
            <a:ext cx="2487066" cy="439231"/>
          </a:xfrm>
          <a:prstGeom prst="wedgeRectCallout">
            <a:avLst>
              <a:gd name="adj1" fmla="val -57831"/>
              <a:gd name="adj2" fmla="val 28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tr-TR" altLang="tr-TR" sz="2000" b="1"/>
              <a:t>Çarpan sayısı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2820235" y="4941168"/>
            <a:ext cx="28746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 smtClean="0"/>
              <a:t>4</a:t>
            </a:r>
            <a:r>
              <a:rPr lang="tr-TR" altLang="tr-TR" sz="2400" b="1" baseline="30000" dirty="0" smtClean="0"/>
              <a:t>1</a:t>
            </a:r>
            <a:r>
              <a:rPr lang="tr-TR" altLang="tr-TR" sz="2400" b="1" dirty="0" smtClean="0"/>
              <a:t>=4,</a:t>
            </a:r>
          </a:p>
          <a:p>
            <a:pPr eaLnBrk="1" hangingPunct="1"/>
            <a:r>
              <a:rPr lang="tr-TR" altLang="tr-TR" sz="2400" b="1" dirty="0" smtClean="0"/>
              <a:t>4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=4.4=16,</a:t>
            </a:r>
          </a:p>
          <a:p>
            <a:pPr eaLnBrk="1" hangingPunct="1"/>
            <a:r>
              <a:rPr lang="tr-TR" altLang="tr-TR" sz="2400" b="1" dirty="0" smtClean="0"/>
              <a:t>4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=4.4.4=16.4=64 , </a:t>
            </a:r>
            <a:endParaRPr lang="tr-TR" altLang="tr-TR" sz="2400" b="1" dirty="0"/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089812" y="4941168"/>
            <a:ext cx="28746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 smtClean="0"/>
              <a:t>3</a:t>
            </a:r>
            <a:r>
              <a:rPr lang="tr-TR" altLang="tr-TR" sz="2400" b="1" baseline="30000" dirty="0" smtClean="0"/>
              <a:t>1</a:t>
            </a:r>
            <a:r>
              <a:rPr lang="tr-TR" altLang="tr-TR" sz="2400" b="1" dirty="0" smtClean="0"/>
              <a:t>=3</a:t>
            </a:r>
          </a:p>
          <a:p>
            <a:pPr eaLnBrk="1" hangingPunct="1"/>
            <a:r>
              <a:rPr lang="tr-TR" altLang="tr-TR" sz="2400" b="1" dirty="0" smtClean="0"/>
              <a:t>3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=3.3=9,</a:t>
            </a:r>
          </a:p>
          <a:p>
            <a:pPr eaLnBrk="1" hangingPunct="1"/>
            <a:r>
              <a:rPr lang="tr-TR" altLang="tr-TR" sz="2400" b="1" dirty="0" smtClean="0"/>
              <a:t>3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=3.3.3=9.3=27 , </a:t>
            </a:r>
            <a:endParaRPr lang="tr-TR" altLang="tr-TR" sz="2400" b="1" dirty="0"/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79895" y="4941167"/>
            <a:ext cx="244262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1</a:t>
            </a:r>
            <a:r>
              <a:rPr lang="tr-TR" altLang="tr-TR" sz="2400" b="1" dirty="0" smtClean="0"/>
              <a:t>=2,</a:t>
            </a:r>
          </a:p>
          <a:p>
            <a:pPr eaLnBrk="1" hangingPunct="1"/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=2.2=4,</a:t>
            </a:r>
            <a:endParaRPr lang="tr-TR" altLang="tr-TR" sz="2400" b="1" dirty="0" smtClean="0"/>
          </a:p>
          <a:p>
            <a:pPr eaLnBrk="1" hangingPunct="1"/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=2.2.2=4.2=8, </a:t>
            </a:r>
            <a:endParaRPr lang="tr-TR" altLang="tr-TR" sz="2400" b="1" dirty="0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5990187" y="1822310"/>
            <a:ext cx="28746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 sz="2400" b="1" dirty="0" smtClean="0"/>
              <a:t>1</a:t>
            </a:r>
            <a:r>
              <a:rPr lang="tr-TR" altLang="tr-TR" sz="2400" b="1" baseline="30000" dirty="0" smtClean="0"/>
              <a:t>1</a:t>
            </a:r>
            <a:r>
              <a:rPr lang="tr-TR" altLang="tr-TR" sz="2400" b="1" dirty="0" smtClean="0"/>
              <a:t>=1,</a:t>
            </a:r>
          </a:p>
          <a:p>
            <a:pPr eaLnBrk="1" hangingPunct="1"/>
            <a:r>
              <a:rPr lang="tr-TR" altLang="tr-TR" sz="2400" b="1" dirty="0" smtClean="0"/>
              <a:t>1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=1.1=1,</a:t>
            </a:r>
          </a:p>
          <a:p>
            <a:pPr eaLnBrk="1" hangingPunct="1"/>
            <a:r>
              <a:rPr lang="tr-TR" altLang="tr-TR" sz="2400" b="1" dirty="0" smtClean="0"/>
              <a:t>1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=1.1.1=1.1=1 , </a:t>
            </a:r>
            <a:endParaRPr lang="tr-TR" altLang="tr-TR" sz="24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3806" y="1844824"/>
            <a:ext cx="4339573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/>
              <a:t>4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=4’ün </a:t>
            </a:r>
            <a:r>
              <a:rPr lang="tr-TR" altLang="tr-TR" sz="2400" b="1" dirty="0" smtClean="0"/>
              <a:t>karesi</a:t>
            </a:r>
          </a:p>
          <a:p>
            <a:r>
              <a:rPr lang="tr-TR" altLang="tr-TR" sz="2400" b="1" dirty="0"/>
              <a:t>4</a:t>
            </a:r>
            <a:r>
              <a:rPr lang="tr-TR" altLang="tr-TR" sz="2400" b="1" baseline="30000" dirty="0"/>
              <a:t>2</a:t>
            </a:r>
            <a:r>
              <a:rPr lang="tr-TR" altLang="tr-TR" sz="2400" b="1" dirty="0" smtClean="0"/>
              <a:t>=4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2</a:t>
            </a:r>
          </a:p>
          <a:p>
            <a:r>
              <a:rPr lang="tr-TR" altLang="tr-TR" sz="2400" b="1" dirty="0"/>
              <a:t>4</a:t>
            </a:r>
            <a:r>
              <a:rPr lang="tr-TR" altLang="tr-TR" sz="2400" b="1" baseline="30000" dirty="0"/>
              <a:t>2</a:t>
            </a:r>
            <a:r>
              <a:rPr lang="tr-TR" altLang="tr-TR" sz="2400" b="1" dirty="0" smtClean="0"/>
              <a:t>=4’ün </a:t>
            </a:r>
            <a:r>
              <a:rPr lang="tr-TR" altLang="tr-TR" sz="2400" b="1" dirty="0" smtClean="0"/>
              <a:t>2.kuvveti diye okunur</a:t>
            </a:r>
            <a:r>
              <a:rPr lang="tr-TR" altLang="tr-TR" sz="2400" b="1" dirty="0" smtClean="0"/>
              <a:t>.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=2’nin karesi</a:t>
            </a:r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=2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2</a:t>
            </a:r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=2’nin 2.kuvveti </a:t>
            </a:r>
            <a:r>
              <a:rPr lang="tr-TR" altLang="tr-TR" sz="2400" b="1" dirty="0" smtClean="0"/>
              <a:t>diye okunur.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50892" y="116632"/>
            <a:ext cx="8784976" cy="150810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ÖZEL OKUNUŞLU ÜSLÜ </a:t>
            </a:r>
            <a:r>
              <a:rPr lang="tr-TR" altLang="tr-TR" sz="2000" b="1" dirty="0" smtClean="0">
                <a:solidFill>
                  <a:srgbClr val="FF0000"/>
                </a:solidFill>
              </a:rPr>
              <a:t>SAYILAR:</a:t>
            </a:r>
          </a:p>
          <a:p>
            <a:r>
              <a:rPr lang="tr-TR" altLang="tr-TR" sz="2000" b="1" dirty="0" smtClean="0">
                <a:solidFill>
                  <a:srgbClr val="FF0000"/>
                </a:solidFill>
              </a:rPr>
              <a:t>1-) KARE ALMA:</a:t>
            </a:r>
            <a:r>
              <a:rPr lang="tr-TR" altLang="tr-TR" b="1" dirty="0">
                <a:solidFill>
                  <a:srgbClr val="FF0000"/>
                </a:solidFill>
              </a:rPr>
              <a:t>	</a:t>
            </a:r>
            <a:r>
              <a:rPr lang="tr-TR" altLang="tr-TR" sz="2400" b="1" dirty="0" smtClean="0"/>
              <a:t>Bir doğal sayının 2.kuvvetine o doğal sayının karesi denir.</a:t>
            </a:r>
            <a:r>
              <a:rPr lang="tr-TR" altLang="tr-TR" sz="2400" b="1" dirty="0"/>
              <a:t> Bir doğal sayının </a:t>
            </a:r>
            <a:r>
              <a:rPr lang="tr-TR" altLang="tr-TR" sz="2400" b="1" dirty="0" smtClean="0"/>
              <a:t>karesi </a:t>
            </a:r>
            <a:r>
              <a:rPr lang="tr-TR" altLang="tr-TR" sz="2400" b="1" dirty="0"/>
              <a:t>o doğal sayının </a:t>
            </a:r>
            <a:r>
              <a:rPr lang="tr-TR" altLang="tr-TR" sz="2400" b="1" dirty="0" smtClean="0"/>
              <a:t>2 </a:t>
            </a:r>
            <a:r>
              <a:rPr lang="tr-TR" altLang="tr-TR" sz="2400" b="1" dirty="0"/>
              <a:t>defa yan yana kendisi ile çarpımına eşittir.</a:t>
            </a:r>
            <a:endParaRPr lang="tr-TR" altLang="tr-TR" sz="2400" b="1" dirty="0"/>
          </a:p>
        </p:txBody>
      </p:sp>
      <p:sp>
        <p:nvSpPr>
          <p:cNvPr id="4" name="Dikdörtgen 3"/>
          <p:cNvSpPr/>
          <p:nvPr/>
        </p:nvSpPr>
        <p:spPr>
          <a:xfrm>
            <a:off x="4916533" y="1844824"/>
            <a:ext cx="4017680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=5’in karesi</a:t>
            </a:r>
          </a:p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=5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2</a:t>
            </a:r>
          </a:p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=5’in </a:t>
            </a:r>
            <a:r>
              <a:rPr lang="tr-TR" altLang="tr-TR" sz="2400" b="1" dirty="0" smtClean="0"/>
              <a:t>2.kuvveti diye okunur</a:t>
            </a:r>
            <a:r>
              <a:rPr lang="tr-TR" altLang="tr-TR" sz="2400" b="1" dirty="0" smtClean="0"/>
              <a:t>.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1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=1’in karesi</a:t>
            </a:r>
          </a:p>
          <a:p>
            <a:r>
              <a:rPr lang="tr-TR" altLang="tr-TR" sz="2400" b="1" dirty="0" smtClean="0"/>
              <a:t>1</a:t>
            </a:r>
            <a:r>
              <a:rPr lang="tr-TR" altLang="tr-TR" sz="2400" b="1" baseline="30000" dirty="0" smtClean="0"/>
              <a:t>2</a:t>
            </a:r>
            <a:r>
              <a:rPr lang="tr-TR" altLang="tr-TR" sz="2400" b="1" dirty="0" smtClean="0"/>
              <a:t>=1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2</a:t>
            </a:r>
          </a:p>
          <a:p>
            <a:r>
              <a:rPr lang="tr-TR" altLang="tr-TR" sz="2400" b="1" smtClean="0"/>
              <a:t>1</a:t>
            </a:r>
            <a:r>
              <a:rPr lang="tr-TR" altLang="tr-TR" sz="2400" b="1" baseline="30000" smtClean="0"/>
              <a:t>2</a:t>
            </a:r>
            <a:r>
              <a:rPr lang="tr-TR" altLang="tr-TR" sz="2400" b="1" smtClean="0"/>
              <a:t>=1’ün </a:t>
            </a:r>
            <a:r>
              <a:rPr lang="tr-TR" altLang="tr-TR" sz="2400" b="1" dirty="0" smtClean="0"/>
              <a:t>2.kuvveti </a:t>
            </a:r>
            <a:r>
              <a:rPr lang="tr-TR" altLang="tr-TR" sz="2400" b="1" dirty="0" smtClean="0"/>
              <a:t>diye okunur.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50892" y="4881359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ÖRNEK-1) </a:t>
            </a:r>
            <a:r>
              <a:rPr lang="tr-TR" altLang="tr-TR" sz="2400" b="1" dirty="0" smtClean="0"/>
              <a:t>6  Doğal sayısının karesi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6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6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6</a:t>
            </a:r>
            <a:r>
              <a:rPr lang="tr-TR" altLang="tr-TR" sz="3200" b="1" baseline="30000" dirty="0" smtClean="0"/>
              <a:t>1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2</a:t>
            </a:r>
            <a:r>
              <a:rPr lang="tr-TR" altLang="tr-TR" sz="3200" b="1" baseline="30000" dirty="0" smtClean="0"/>
              <a:t>6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6" name="Metin kutusu 5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2346727" y="5666189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50892" y="188640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ÖRNEK-2) </a:t>
            </a:r>
            <a:r>
              <a:rPr lang="tr-TR" altLang="tr-TR" sz="2400" b="1" dirty="0" smtClean="0"/>
              <a:t>8  Doğal sayısının karesi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8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2</a:t>
            </a:r>
            <a:r>
              <a:rPr lang="tr-TR" altLang="tr-TR" sz="3200" b="1" baseline="30000" dirty="0" smtClean="0"/>
              <a:t>8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8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8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5940152" y="973470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5257" y="2420888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ÖRNEK-3) </a:t>
            </a:r>
            <a:r>
              <a:rPr lang="tr-TR" altLang="tr-TR" sz="2400" b="1" dirty="0" smtClean="0"/>
              <a:t>10  Doğal sayısının karesi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2</a:t>
            </a:r>
            <a:r>
              <a:rPr lang="tr-TR" altLang="tr-TR" sz="3200" b="1" baseline="30000" dirty="0" smtClean="0"/>
              <a:t>10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10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/>
              <a:t>1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2411760" y="3219668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5257" y="4653136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ÖRNEK-4) </a:t>
            </a:r>
            <a:r>
              <a:rPr lang="tr-TR" altLang="tr-TR" sz="2400" b="1" dirty="0" smtClean="0"/>
              <a:t>12  Doğal sayısının karesi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12</a:t>
            </a:r>
            <a:r>
              <a:rPr lang="tr-TR" altLang="tr-TR" sz="3200" b="1" baseline="30000" dirty="0"/>
              <a:t>2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12</a:t>
            </a:r>
            <a:r>
              <a:rPr lang="tr-TR" altLang="tr-TR" sz="3200" b="1" baseline="30000" dirty="0" smtClean="0"/>
              <a:t>12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12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8" name="Dikdörtgen 7"/>
          <p:cNvSpPr/>
          <p:nvPr/>
        </p:nvSpPr>
        <p:spPr>
          <a:xfrm>
            <a:off x="623106" y="5437966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77798" y="116632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ÖRNEK-5) </a:t>
            </a:r>
            <a:r>
              <a:rPr lang="tr-TR" altLang="tr-TR" sz="2400" b="1" dirty="0" smtClean="0"/>
              <a:t>14.14  Doğal sayısının üslü olarak yazılışı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	a) 14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2</a:t>
            </a:r>
            <a:r>
              <a:rPr lang="tr-TR" altLang="tr-TR" sz="3200" b="1" baseline="30000" dirty="0" smtClean="0"/>
              <a:t>14</a:t>
            </a:r>
            <a:r>
              <a:rPr lang="tr-TR" altLang="tr-TR" sz="2400" b="1" dirty="0" smtClean="0"/>
              <a:t>		c) 14</a:t>
            </a:r>
            <a:r>
              <a:rPr lang="tr-TR" altLang="tr-TR" sz="3200" b="1" baseline="30000" dirty="0" smtClean="0"/>
              <a:t>1 </a:t>
            </a:r>
            <a:r>
              <a:rPr lang="tr-TR" altLang="tr-TR" sz="2400" b="1" dirty="0" smtClean="0"/>
              <a:t>		d) 14</a:t>
            </a:r>
            <a:r>
              <a:rPr lang="tr-TR" altLang="tr-TR" sz="2800" b="1" baseline="30000" dirty="0" smtClean="0"/>
              <a:t>3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683568" y="901462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5257" y="2420888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ÖRNEK-6) </a:t>
            </a:r>
            <a:r>
              <a:rPr lang="tr-TR" altLang="tr-TR" sz="2400" b="1" dirty="0" smtClean="0"/>
              <a:t>13.13  Doğal sayısının üslü olarak yazılışı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2</a:t>
            </a:r>
            <a:r>
              <a:rPr lang="tr-TR" altLang="tr-TR" sz="3200" b="1" baseline="30000" dirty="0" smtClean="0"/>
              <a:t>13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10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13</a:t>
            </a:r>
            <a:r>
              <a:rPr lang="tr-TR" altLang="tr-TR" sz="3200" b="1" baseline="30000" dirty="0" smtClean="0"/>
              <a:t>1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13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6011303" y="3205718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55257" y="4653136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ÖRNEK-7) </a:t>
            </a:r>
            <a:r>
              <a:rPr lang="tr-TR" altLang="tr-TR" sz="2400" b="1" dirty="0" smtClean="0"/>
              <a:t>16.16</a:t>
            </a:r>
            <a:r>
              <a:rPr lang="tr-TR" altLang="tr-TR" sz="2400" b="1" dirty="0" smtClean="0"/>
              <a:t>  Doğal sayısının üslü olarak yazılışı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16</a:t>
            </a:r>
            <a:r>
              <a:rPr lang="tr-TR" altLang="tr-TR" sz="3200" b="1" baseline="30000" dirty="0" smtClean="0"/>
              <a:t>16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b) 16</a:t>
            </a:r>
            <a:r>
              <a:rPr lang="tr-TR" altLang="tr-TR" sz="3200" b="1" baseline="30000" dirty="0"/>
              <a:t>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15</a:t>
            </a:r>
            <a:r>
              <a:rPr lang="tr-TR" altLang="tr-TR" sz="3200" b="1" baseline="30000" dirty="0" smtClean="0"/>
              <a:t>3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15</a:t>
            </a:r>
            <a:r>
              <a:rPr lang="tr-TR" altLang="tr-TR" sz="3200" b="1" baseline="30000" dirty="0" smtClean="0"/>
              <a:t>1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9" name="Dikdörtgen 8"/>
          <p:cNvSpPr/>
          <p:nvPr/>
        </p:nvSpPr>
        <p:spPr>
          <a:xfrm>
            <a:off x="2339752" y="5433223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697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50892" y="188640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ÖRNEK-8) </a:t>
            </a:r>
            <a:r>
              <a:rPr lang="tr-TR" altLang="tr-TR" sz="2400" b="1" dirty="0" smtClean="0"/>
              <a:t>9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 9.3=27 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  b) 9.9.9=729 		c) 9.9=81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d) 9.9.3=243 </a:t>
            </a:r>
            <a:endParaRPr lang="tr-TR" altLang="tr-TR" sz="2400" b="1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4383220" y="965834"/>
            <a:ext cx="2016224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50892" y="2348880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ÖRNEK-9) </a:t>
            </a:r>
            <a:r>
              <a:rPr lang="tr-TR" altLang="tr-TR" sz="2400" b="1" dirty="0" smtClean="0"/>
              <a:t>10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a)10.10=100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      b)10.3=30	       c)10.10.3=300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d)10.10.10=1000 </a:t>
            </a:r>
            <a:endParaRPr lang="tr-TR" altLang="tr-TR" sz="2400" b="1" dirty="0" smtClean="0"/>
          </a:p>
        </p:txBody>
      </p:sp>
      <p:sp>
        <p:nvSpPr>
          <p:cNvPr id="6" name="Dikdörtgen 5"/>
          <p:cNvSpPr/>
          <p:nvPr/>
        </p:nvSpPr>
        <p:spPr>
          <a:xfrm>
            <a:off x="150892" y="3102933"/>
            <a:ext cx="1972836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50892" y="4437112"/>
            <a:ext cx="8798828" cy="153888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ÖRNEK-10) </a:t>
            </a:r>
            <a:r>
              <a:rPr lang="tr-TR" altLang="tr-TR" sz="2400" b="1" dirty="0" smtClean="0"/>
              <a:t>20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 </a:t>
            </a:r>
            <a:r>
              <a:rPr lang="tr-TR" altLang="tr-TR" sz="2200" b="1" dirty="0" smtClean="0"/>
              <a:t>Doğal sayısının küpünün sonucu 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  a)20.20.3=1200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      b)20.3=60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    c)20.20.20=8000 </a:t>
            </a:r>
            <a:r>
              <a:rPr lang="tr-TR" altLang="tr-TR" sz="3200" b="1" baseline="30000" dirty="0" smtClean="0"/>
              <a:t> </a:t>
            </a:r>
            <a:r>
              <a:rPr lang="tr-TR" altLang="tr-TR" sz="2400" b="1" dirty="0" smtClean="0"/>
              <a:t>	   d)20.20=400 </a:t>
            </a:r>
            <a:endParaRPr lang="tr-TR" altLang="tr-TR" sz="2400" b="1" dirty="0" smtClean="0"/>
          </a:p>
        </p:txBody>
      </p:sp>
      <p:sp>
        <p:nvSpPr>
          <p:cNvPr id="8" name="Dikdörtgen 7"/>
          <p:cNvSpPr/>
          <p:nvPr/>
        </p:nvSpPr>
        <p:spPr>
          <a:xfrm>
            <a:off x="6660232" y="5185746"/>
            <a:ext cx="1944216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87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640534" y="6457890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150892" y="116632"/>
            <a:ext cx="8784976" cy="150810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000" b="1" dirty="0">
                <a:solidFill>
                  <a:srgbClr val="FF0000"/>
                </a:solidFill>
              </a:rPr>
              <a:t>ÖZEL OKUNUŞLU ÜSLÜ </a:t>
            </a:r>
            <a:r>
              <a:rPr lang="tr-TR" altLang="tr-TR" sz="2000" b="1" dirty="0" smtClean="0">
                <a:solidFill>
                  <a:srgbClr val="FF0000"/>
                </a:solidFill>
              </a:rPr>
              <a:t>SAYILAR:</a:t>
            </a:r>
          </a:p>
          <a:p>
            <a:r>
              <a:rPr lang="tr-TR" altLang="tr-TR" sz="2000" b="1" dirty="0" smtClean="0">
                <a:solidFill>
                  <a:srgbClr val="FF0000"/>
                </a:solidFill>
              </a:rPr>
              <a:t>2-) KÜP ALMA:</a:t>
            </a:r>
            <a:r>
              <a:rPr lang="tr-TR" altLang="tr-TR" b="1" dirty="0">
                <a:solidFill>
                  <a:srgbClr val="FF0000"/>
                </a:solidFill>
              </a:rPr>
              <a:t>	</a:t>
            </a:r>
            <a:r>
              <a:rPr lang="tr-TR" altLang="tr-TR" sz="2400" b="1" dirty="0" smtClean="0"/>
              <a:t>Bir doğal sayının 3.kuvvetine o doğal sayının küpü denir. Bir doğal sayının küpü o doğal sayının 3 defa yan yana kendisi ile çarpımına eşittir.</a:t>
            </a:r>
            <a:endParaRPr lang="tr-TR" altLang="tr-TR" sz="2400" b="1" dirty="0"/>
          </a:p>
        </p:txBody>
      </p:sp>
      <p:sp>
        <p:nvSpPr>
          <p:cNvPr id="4" name="Dikdörtgen 3"/>
          <p:cNvSpPr/>
          <p:nvPr/>
        </p:nvSpPr>
        <p:spPr>
          <a:xfrm>
            <a:off x="149138" y="1938935"/>
            <a:ext cx="4392488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/>
              <a:t>4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=4’ün küpü</a:t>
            </a:r>
          </a:p>
          <a:p>
            <a:r>
              <a:rPr lang="tr-TR" altLang="tr-TR" sz="2400" b="1" dirty="0"/>
              <a:t>4</a:t>
            </a:r>
            <a:r>
              <a:rPr lang="tr-TR" altLang="tr-TR" sz="2400" b="1" baseline="30000" dirty="0"/>
              <a:t>3</a:t>
            </a:r>
            <a:r>
              <a:rPr lang="tr-TR" altLang="tr-TR" sz="2400" b="1" dirty="0" smtClean="0"/>
              <a:t>=4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3</a:t>
            </a:r>
          </a:p>
          <a:p>
            <a:r>
              <a:rPr lang="tr-TR" altLang="tr-TR" sz="2400" b="1" dirty="0"/>
              <a:t>4</a:t>
            </a:r>
            <a:r>
              <a:rPr lang="tr-TR" altLang="tr-TR" sz="2400" b="1" baseline="30000" dirty="0"/>
              <a:t>3</a:t>
            </a:r>
            <a:r>
              <a:rPr lang="tr-TR" altLang="tr-TR" sz="2400" b="1" dirty="0" smtClean="0"/>
              <a:t>=4’ün </a:t>
            </a:r>
            <a:r>
              <a:rPr lang="tr-TR" altLang="tr-TR" sz="2400" b="1" dirty="0" smtClean="0"/>
              <a:t>3.kuvveti diye okunur</a:t>
            </a:r>
            <a:r>
              <a:rPr lang="tr-TR" altLang="tr-TR" sz="2400" b="1" dirty="0" smtClean="0"/>
              <a:t>.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=2’nin </a:t>
            </a:r>
            <a:r>
              <a:rPr lang="tr-TR" altLang="tr-TR" sz="2400" b="1" dirty="0"/>
              <a:t>küpü</a:t>
            </a:r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=2 </a:t>
            </a:r>
            <a:r>
              <a:rPr lang="tr-TR" altLang="tr-TR" sz="2400" b="1" dirty="0"/>
              <a:t>üssü 3</a:t>
            </a:r>
          </a:p>
          <a:p>
            <a:r>
              <a:rPr lang="tr-TR" altLang="tr-TR" sz="2400" b="1" dirty="0" smtClean="0"/>
              <a:t>2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=2’nin </a:t>
            </a:r>
            <a:r>
              <a:rPr lang="tr-TR" altLang="tr-TR" sz="2400" b="1" dirty="0"/>
              <a:t>3.kuvveti diye okunur</a:t>
            </a:r>
            <a:r>
              <a:rPr lang="tr-TR" altLang="tr-TR" sz="2400" b="1" dirty="0" smtClean="0"/>
              <a:t>.</a:t>
            </a:r>
            <a:endParaRPr lang="tr-TR" altLang="tr-TR" sz="2400" b="1" dirty="0" smtClean="0"/>
          </a:p>
        </p:txBody>
      </p:sp>
      <p:sp>
        <p:nvSpPr>
          <p:cNvPr id="5" name="Dikdörtgen 4"/>
          <p:cNvSpPr/>
          <p:nvPr/>
        </p:nvSpPr>
        <p:spPr>
          <a:xfrm>
            <a:off x="4774172" y="1916832"/>
            <a:ext cx="4161696" cy="267765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=5’in karesi</a:t>
            </a:r>
          </a:p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=5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3</a:t>
            </a:r>
          </a:p>
          <a:p>
            <a:r>
              <a:rPr lang="tr-TR" altLang="tr-TR" sz="2400" b="1" dirty="0" smtClean="0"/>
              <a:t>5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=5’in 3.kuvveti </a:t>
            </a:r>
            <a:r>
              <a:rPr lang="tr-TR" altLang="tr-TR" sz="2400" b="1" dirty="0" smtClean="0"/>
              <a:t>diye okunur</a:t>
            </a:r>
            <a:r>
              <a:rPr lang="tr-TR" altLang="tr-TR" sz="2400" b="1" dirty="0" smtClean="0"/>
              <a:t>.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 smtClean="0"/>
              <a:t>6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=6’nın küpü</a:t>
            </a:r>
          </a:p>
          <a:p>
            <a:r>
              <a:rPr lang="tr-TR" altLang="tr-TR" sz="2400" b="1" dirty="0" smtClean="0"/>
              <a:t>6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=6 </a:t>
            </a:r>
            <a:r>
              <a:rPr lang="tr-TR" altLang="tr-TR" sz="2400" b="1" dirty="0" smtClean="0"/>
              <a:t>üssü </a:t>
            </a:r>
            <a:r>
              <a:rPr lang="tr-TR" altLang="tr-TR" sz="2400" b="1" dirty="0" smtClean="0"/>
              <a:t>3</a:t>
            </a:r>
          </a:p>
          <a:p>
            <a:r>
              <a:rPr lang="tr-TR" altLang="tr-TR" sz="2400" b="1" dirty="0" smtClean="0"/>
              <a:t>6</a:t>
            </a:r>
            <a:r>
              <a:rPr lang="tr-TR" altLang="tr-TR" sz="2400" b="1" baseline="30000" dirty="0" smtClean="0"/>
              <a:t>3</a:t>
            </a:r>
            <a:r>
              <a:rPr lang="tr-TR" altLang="tr-TR" sz="2400" b="1" dirty="0" smtClean="0"/>
              <a:t>=6’nın </a:t>
            </a:r>
            <a:r>
              <a:rPr lang="tr-TR" altLang="tr-TR" sz="2400" b="1" dirty="0" smtClean="0"/>
              <a:t>3.kuvveti diye okunur.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50892" y="4881359"/>
            <a:ext cx="8798828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ÖRNEK-1) </a:t>
            </a:r>
            <a:r>
              <a:rPr lang="tr-TR" altLang="tr-TR" sz="2400" b="1" dirty="0" smtClean="0"/>
              <a:t>6  Doğal sayısının küpü aşağıdaki seçeneklerin hangisinde doğru olarak verilmiştir?</a:t>
            </a:r>
          </a:p>
          <a:p>
            <a:endParaRPr lang="tr-TR" altLang="tr-TR" sz="2400" b="1" dirty="0" smtClean="0"/>
          </a:p>
          <a:p>
            <a:r>
              <a:rPr lang="tr-TR" altLang="tr-TR" sz="2400" b="1" dirty="0"/>
              <a:t>	</a:t>
            </a:r>
            <a:r>
              <a:rPr lang="tr-TR" altLang="tr-TR" sz="2400" b="1" dirty="0" smtClean="0"/>
              <a:t>a) 6</a:t>
            </a:r>
            <a:r>
              <a:rPr lang="tr-TR" altLang="tr-TR" sz="3200" b="1" baseline="30000" dirty="0" smtClean="0"/>
              <a:t>3</a:t>
            </a:r>
            <a:r>
              <a:rPr lang="tr-TR" altLang="tr-TR" sz="2400" b="1" baseline="30000" dirty="0" smtClean="0"/>
              <a:t> </a:t>
            </a:r>
            <a:r>
              <a:rPr lang="tr-TR" altLang="tr-TR" sz="2400" b="1" dirty="0" smtClean="0"/>
              <a:t>		b) 6</a:t>
            </a:r>
            <a:r>
              <a:rPr lang="tr-TR" altLang="tr-TR" sz="3200" b="1" baseline="30000" dirty="0" smtClean="0"/>
              <a:t>2</a:t>
            </a:r>
            <a:r>
              <a:rPr lang="tr-TR" altLang="tr-TR" sz="2400" b="1" dirty="0" smtClean="0"/>
              <a:t>		c)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6</a:t>
            </a:r>
            <a:r>
              <a:rPr lang="tr-TR" altLang="tr-TR" sz="3200" b="1" baseline="30000" dirty="0" smtClean="0"/>
              <a:t>1 </a:t>
            </a:r>
            <a:r>
              <a:rPr lang="tr-TR" altLang="tr-TR" sz="2400" b="1" dirty="0" smtClean="0"/>
              <a:t>		d)</a:t>
            </a:r>
            <a:r>
              <a:rPr lang="tr-TR" altLang="tr-TR" sz="2400" b="1" dirty="0"/>
              <a:t> </a:t>
            </a:r>
            <a:r>
              <a:rPr lang="tr-TR" altLang="tr-TR" sz="2400" b="1" dirty="0" smtClean="0"/>
              <a:t>3</a:t>
            </a:r>
            <a:r>
              <a:rPr lang="tr-TR" altLang="tr-TR" sz="3200" b="1" baseline="30000" dirty="0" smtClean="0"/>
              <a:t>6</a:t>
            </a:r>
            <a:r>
              <a:rPr lang="tr-TR" altLang="tr-TR" sz="2400" b="1" dirty="0" smtClean="0"/>
              <a:t> </a:t>
            </a:r>
            <a:endParaRPr lang="tr-TR" altLang="tr-TR" sz="2400" b="1" dirty="0" smtClean="0"/>
          </a:p>
        </p:txBody>
      </p:sp>
      <p:sp>
        <p:nvSpPr>
          <p:cNvPr id="7" name="Dikdörtgen 6"/>
          <p:cNvSpPr/>
          <p:nvPr/>
        </p:nvSpPr>
        <p:spPr>
          <a:xfrm>
            <a:off x="473174" y="5673060"/>
            <a:ext cx="1872208" cy="78483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3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871</Words>
  <Application>Microsoft Office PowerPoint</Application>
  <PresentationFormat>Ekran Gösterisi (4:3)</PresentationFormat>
  <Paragraphs>202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37</cp:revision>
  <dcterms:created xsi:type="dcterms:W3CDTF">2013-10-23T18:05:25Z</dcterms:created>
  <dcterms:modified xsi:type="dcterms:W3CDTF">2013-10-23T20:39:13Z</dcterms:modified>
</cp:coreProperties>
</file>